
<file path=[Content_Types].xml><?xml version="1.0" encoding="utf-8"?>
<Types xmlns="http://schemas.openxmlformats.org/package/2006/content-types">
  <Default Extension="jpeg" ContentType="image/jpeg"/>
  <Default Extension="jpg" ContentType="image/jpeg"/>
  <Default Extension="m4a" ContentType="audio/mp4"/>
  <Default Extension="mov" ContentType="video/quicktime"/>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4"/>
  </p:sldMasterIdLst>
  <p:sldIdLst>
    <p:sldId id="261" r:id="rId5"/>
    <p:sldId id="257" r:id="rId6"/>
    <p:sldId id="262" r:id="rId7"/>
    <p:sldId id="263" r:id="rId8"/>
    <p:sldId id="260"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2" autoAdjust="0"/>
    <p:restoredTop sz="94660"/>
  </p:normalViewPr>
  <p:slideViewPr>
    <p:cSldViewPr snapToGrid="0">
      <p:cViewPr varScale="1">
        <p:scale>
          <a:sx n="114" d="100"/>
          <a:sy n="114" d="100"/>
        </p:scale>
        <p:origin x="36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theme" Target="theme/theme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78CFF393-8DC1-4155-9891-BF234DEBD7CB}" type="datetimeFigureOut">
              <a:rPr lang="en-US" smtClean="0"/>
              <a:t>9/17/2020</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F5907684-0F5C-4128-994C-CBE29077F623}" type="slidenum">
              <a:rPr lang="en-US" smtClean="0"/>
              <a:t>‹#›</a:t>
            </a:fld>
            <a:endParaRPr lang="en-US"/>
          </a:p>
        </p:txBody>
      </p:sp>
      <p:cxnSp>
        <p:nvCxnSpPr>
          <p:cNvPr id="15" name="Straight Connector 14"/>
          <p:cNvCxnSpPr/>
          <p:nvPr/>
        </p:nvCxnSpPr>
        <p:spPr>
          <a:xfrm>
            <a:off x="2692399" y="3522131"/>
            <a:ext cx="681566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82401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8CFF393-8DC1-4155-9891-BF234DEBD7CB}" type="datetimeFigureOut">
              <a:rPr lang="en-US" smtClean="0"/>
              <a:t>9/17/2020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907684-0F5C-4128-994C-CBE29077F623}" type="slidenum">
              <a:rPr lang="en-US" smtClean="0"/>
              <a:t>‹#›</a:t>
            </a:fld>
            <a:endParaRPr lang="en-US"/>
          </a:p>
        </p:txBody>
      </p:sp>
    </p:spTree>
    <p:extLst>
      <p:ext uri="{BB962C8B-B14F-4D97-AF65-F5344CB8AC3E}">
        <p14:creationId xmlns:p14="http://schemas.microsoft.com/office/powerpoint/2010/main" val="104344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8CFF393-8DC1-4155-9891-BF234DEBD7CB}" type="datetimeFigureOut">
              <a:rPr lang="en-US" smtClean="0"/>
              <a:t>9/17/2020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907684-0F5C-4128-994C-CBE29077F623}" type="slidenum">
              <a:rPr lang="en-US" smtClean="0"/>
              <a:t>‹#›</a:t>
            </a:fld>
            <a:endParaRPr lang="en-US"/>
          </a:p>
        </p:txBody>
      </p:sp>
      <p:cxnSp>
        <p:nvCxnSpPr>
          <p:cNvPr id="15" name="Straight Connector 14"/>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99742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8CFF393-8DC1-4155-9891-BF234DEBD7CB}" type="datetimeFigureOut">
              <a:rPr lang="en-US" smtClean="0"/>
              <a:t>9/17/2020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907684-0F5C-4128-994C-CBE29077F623}" type="slidenum">
              <a:rPr lang="en-US" smtClean="0"/>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43225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8CFF393-8DC1-4155-9891-BF234DEBD7CB}" type="datetimeFigureOut">
              <a:rPr lang="en-US" smtClean="0"/>
              <a:t>9/17/2020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907684-0F5C-4128-994C-CBE29077F623}" type="slidenum">
              <a:rPr lang="en-US" smtClean="0"/>
              <a:t>‹#›</a:t>
            </a:fld>
            <a:endParaRPr lang="en-US"/>
          </a:p>
        </p:txBody>
      </p:sp>
    </p:spTree>
    <p:extLst>
      <p:ext uri="{BB962C8B-B14F-4D97-AF65-F5344CB8AC3E}">
        <p14:creationId xmlns:p14="http://schemas.microsoft.com/office/powerpoint/2010/main" val="1881660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4"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8CFF393-8DC1-4155-9891-BF234DEBD7CB}" type="datetimeFigureOut">
              <a:rPr lang="en-US" smtClean="0"/>
              <a:t>9/17/2020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907684-0F5C-4128-994C-CBE29077F623}" type="slidenum">
              <a:rPr lang="en-US" smtClean="0"/>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36361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1"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8CFF393-8DC1-4155-9891-BF234DEBD7CB}" type="datetimeFigureOut">
              <a:rPr lang="en-US" smtClean="0"/>
              <a:t>9/17/2020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907684-0F5C-4128-994C-CBE29077F623}" type="slidenum">
              <a:rPr lang="en-US" smtClean="0"/>
              <a:t>‹#›</a:t>
            </a:fld>
            <a:endParaRPr lang="en-US"/>
          </a:p>
        </p:txBody>
      </p:sp>
      <p:cxnSp>
        <p:nvCxnSpPr>
          <p:cNvPr id="15" name="Straight Connector 14"/>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87695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CFF393-8DC1-4155-9891-BF234DEBD7CB}" type="datetimeFigureOut">
              <a:rPr lang="en-US" smtClean="0"/>
              <a:t>9/17/2020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907684-0F5C-4128-994C-CBE29077F623}" type="slidenum">
              <a:rPr lang="en-US" smtClean="0"/>
              <a:t>‹#›</a:t>
            </a:fld>
            <a:endParaRPr lang="en-US"/>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78368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CFF393-8DC1-4155-9891-BF234DEBD7CB}" type="datetimeFigureOut">
              <a:rPr lang="en-US" smtClean="0"/>
              <a:t>9/17/2020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907684-0F5C-4128-994C-CBE29077F623}" type="slidenum">
              <a:rPr lang="en-US" smtClean="0"/>
              <a:t>‹#›</a:t>
            </a:fld>
            <a:endParaRPr lang="en-US"/>
          </a:p>
        </p:txBody>
      </p:sp>
      <p:cxnSp>
        <p:nvCxnSpPr>
          <p:cNvPr id="14" name="Straight Connector 13"/>
          <p:cNvCxnSpPr/>
          <p:nvPr/>
        </p:nvCxnSpPr>
        <p:spPr>
          <a:xfrm>
            <a:off x="8863890" y="990600"/>
            <a:ext cx="0" cy="487680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62619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CFF393-8DC1-4155-9891-BF234DEBD7CB}" type="datetimeFigureOut">
              <a:rPr lang="en-US" smtClean="0"/>
              <a:t>9/17/2020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907684-0F5C-4128-994C-CBE29077F623}" type="slidenum">
              <a:rPr lang="en-US" smtClean="0"/>
              <a:t>‹#›</a:t>
            </a:fld>
            <a:endParaRPr lang="en-US"/>
          </a:p>
        </p:txBody>
      </p:sp>
    </p:spTree>
    <p:extLst>
      <p:ext uri="{BB962C8B-B14F-4D97-AF65-F5344CB8AC3E}">
        <p14:creationId xmlns:p14="http://schemas.microsoft.com/office/powerpoint/2010/main" val="354904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8CFF393-8DC1-4155-9891-BF234DEBD7CB}" type="datetimeFigureOut">
              <a:rPr lang="en-US" smtClean="0"/>
              <a:t>9/17/2020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907684-0F5C-4128-994C-CBE29077F623}" type="slidenum">
              <a:rPr lang="en-US" smtClean="0"/>
              <a:t>‹#›</a:t>
            </a:fld>
            <a:endParaRPr lang="en-US"/>
          </a:p>
        </p:txBody>
      </p:sp>
      <p:cxnSp>
        <p:nvCxnSpPr>
          <p:cNvPr id="16" name="Straight Connector 15"/>
          <p:cNvCxnSpPr/>
          <p:nvPr/>
        </p:nvCxnSpPr>
        <p:spPr>
          <a:xfrm>
            <a:off x="2012723" y="3710585"/>
            <a:ext cx="8163380"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53923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8CFF393-8DC1-4155-9891-BF234DEBD7CB}" type="datetimeFigureOut">
              <a:rPr lang="en-US" smtClean="0"/>
              <a:t>9/17/2020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907684-0F5C-4128-994C-CBE29077F623}" type="slidenum">
              <a:rPr lang="en-US" smtClean="0"/>
              <a:t>‹#›</a:t>
            </a:fld>
            <a:endParaRPr lang="en-US"/>
          </a:p>
        </p:txBody>
      </p:sp>
    </p:spTree>
    <p:extLst>
      <p:ext uri="{BB962C8B-B14F-4D97-AF65-F5344CB8AC3E}">
        <p14:creationId xmlns:p14="http://schemas.microsoft.com/office/powerpoint/2010/main" val="511036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8CFF393-8DC1-4155-9891-BF234DEBD7CB}" type="datetimeFigureOut">
              <a:rPr lang="en-US" smtClean="0"/>
              <a:t>9/17/2020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907684-0F5C-4128-994C-CBE29077F623}" type="slidenum">
              <a:rPr lang="en-US" smtClean="0"/>
              <a:t>‹#›</a:t>
            </a:fld>
            <a:endParaRPr lang="en-US"/>
          </a:p>
        </p:txBody>
      </p:sp>
      <p:cxnSp>
        <p:nvCxnSpPr>
          <p:cNvPr id="18" name="Straight Connector 1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89809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8CFF393-8DC1-4155-9891-BF234DEBD7CB}" type="datetimeFigureOut">
              <a:rPr lang="en-US" smtClean="0"/>
              <a:t>9/17/2020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907684-0F5C-4128-994C-CBE29077F623}" type="slidenum">
              <a:rPr lang="en-US" smtClean="0"/>
              <a:t>‹#›</a:t>
            </a:fld>
            <a:endParaRPr lang="en-US"/>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07906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CFF393-8DC1-4155-9891-BF234DEBD7CB}" type="datetimeFigureOut">
              <a:rPr lang="en-US" smtClean="0"/>
              <a:t>9/17/2020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5907684-0F5C-4128-994C-CBE29077F623}" type="slidenum">
              <a:rPr lang="en-US" smtClean="0"/>
              <a:t>‹#›</a:t>
            </a:fld>
            <a:endParaRPr lang="en-US"/>
          </a:p>
        </p:txBody>
      </p:sp>
    </p:spTree>
    <p:extLst>
      <p:ext uri="{BB962C8B-B14F-4D97-AF65-F5344CB8AC3E}">
        <p14:creationId xmlns:p14="http://schemas.microsoft.com/office/powerpoint/2010/main" val="2516904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8CFF393-8DC1-4155-9891-BF234DEBD7CB}" type="datetimeFigureOut">
              <a:rPr lang="en-US" smtClean="0"/>
              <a:t>9/17/2020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907684-0F5C-4128-994C-CBE29077F623}" type="slidenum">
              <a:rPr lang="en-US" smtClean="0"/>
              <a:t>‹#›</a:t>
            </a:fld>
            <a:endParaRPr lang="en-US"/>
          </a:p>
        </p:txBody>
      </p:sp>
      <p:cxnSp>
        <p:nvCxnSpPr>
          <p:cNvPr id="16" name="Straight Connector 15"/>
          <p:cNvCxnSpPr/>
          <p:nvPr/>
        </p:nvCxnSpPr>
        <p:spPr>
          <a:xfrm>
            <a:off x="1396169" y="2912533"/>
            <a:ext cx="35144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32258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8CFF393-8DC1-4155-9891-BF234DEBD7CB}" type="datetimeFigureOut">
              <a:rPr lang="en-US" smtClean="0"/>
              <a:t>9/17/2020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907684-0F5C-4128-994C-CBE29077F623}" type="slidenum">
              <a:rPr lang="en-US" smtClean="0"/>
              <a:t>‹#›</a:t>
            </a:fld>
            <a:endParaRPr lang="en-US"/>
          </a:p>
        </p:txBody>
      </p:sp>
    </p:spTree>
    <p:extLst>
      <p:ext uri="{BB962C8B-B14F-4D97-AF65-F5344CB8AC3E}">
        <p14:creationId xmlns:p14="http://schemas.microsoft.com/office/powerpoint/2010/main" val="2128196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78CFF393-8DC1-4155-9891-BF234DEBD7CB}" type="datetimeFigureOut">
              <a:rPr lang="en-US" smtClean="0"/>
              <a:t>9/17/2020</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F5907684-0F5C-4128-994C-CBE29077F623}" type="slidenum">
              <a:rPr lang="en-US" smtClean="0"/>
              <a:t>‹#›</a:t>
            </a:fld>
            <a:endParaRPr lang="en-US"/>
          </a:p>
        </p:txBody>
      </p:sp>
    </p:spTree>
    <p:extLst>
      <p:ext uri="{BB962C8B-B14F-4D97-AF65-F5344CB8AC3E}">
        <p14:creationId xmlns:p14="http://schemas.microsoft.com/office/powerpoint/2010/main" val="3481795751"/>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1.mp4"/><Relationship Id="rId7" Type="http://schemas.openxmlformats.org/officeDocument/2006/relationships/image" Target="../media/image7.png"/><Relationship Id="rId2" Type="http://schemas.openxmlformats.org/officeDocument/2006/relationships/tags" Target="../tags/tag1.xml"/><Relationship Id="rId1" Type="http://schemas.openxmlformats.org/officeDocument/2006/relationships/video" Target="NULL" TargetMode="Externa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microsoft.com/office/2007/relationships/media" Target="../media/media2.mp4"/><Relationship Id="rId2" Type="http://schemas.openxmlformats.org/officeDocument/2006/relationships/tags" Target="../tags/tag2.xml"/><Relationship Id="rId1" Type="http://schemas.openxmlformats.org/officeDocument/2006/relationships/video" Target="NULL" TargetMode="External"/><Relationship Id="rId5" Type="http://schemas.openxmlformats.org/officeDocument/2006/relationships/image" Target="../media/image7.png"/><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media" Target="../media/media3.mp4"/><Relationship Id="rId2" Type="http://schemas.openxmlformats.org/officeDocument/2006/relationships/tags" Target="../tags/tag3.xml"/><Relationship Id="rId1" Type="http://schemas.openxmlformats.org/officeDocument/2006/relationships/video" Target="NULL" TargetMode="External"/><Relationship Id="rId6" Type="http://schemas.openxmlformats.org/officeDocument/2006/relationships/image" Target="../media/image8.jpg"/><Relationship Id="rId5" Type="http://schemas.openxmlformats.org/officeDocument/2006/relationships/image" Target="../media/image7.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4.mov"/><Relationship Id="rId1" Type="http://schemas.microsoft.com/office/2007/relationships/media" Target="../media/media4.mov"/><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281" y="911111"/>
            <a:ext cx="10804125" cy="1303867"/>
          </a:xfrm>
        </p:spPr>
        <p:txBody>
          <a:bodyPr>
            <a:normAutofit fontScale="90000"/>
          </a:bodyPr>
          <a:lstStyle/>
          <a:p>
            <a:r>
              <a:rPr lang="en-US" sz="3100" dirty="0"/>
              <a:t>"Go, therefore, and make disciples of all nations, baptizing them in the name of the Father, and of the Son, and of the holy Spirit, teaching them to observe all that I have commanded you. </a:t>
            </a:r>
            <a:r>
              <a:rPr lang="en-US" sz="3100" b="1" dirty="0"/>
              <a:t>And behold, I am with you always, until the end of the age." </a:t>
            </a:r>
            <a:r>
              <a:rPr lang="en-US" sz="3100" dirty="0"/>
              <a:t>(Mt 28:19-20</a:t>
            </a:r>
            <a:r>
              <a:rPr lang="en-US" dirty="0"/>
              <a:t>)</a:t>
            </a:r>
          </a:p>
        </p:txBody>
      </p:sp>
      <p:pic>
        <p:nvPicPr>
          <p:cNvPr id="7" name="Content Placeholder 6"/>
          <p:cNvPicPr>
            <a:picLocks noGrp="1" noChangeAspect="1"/>
          </p:cNvPicPr>
          <p:nvPr>
            <p:ph sz="half" idx="1"/>
          </p:nvPr>
        </p:nvPicPr>
        <p:blipFill>
          <a:blip r:embed="rId5" cstate="print">
            <a:extLst>
              <a:ext uri="{28A0092B-C50C-407E-A947-70E740481C1C}">
                <a14:useLocalDpi xmlns:a14="http://schemas.microsoft.com/office/drawing/2010/main" val="0"/>
              </a:ext>
            </a:extLst>
          </a:blip>
          <a:stretch>
            <a:fillRect/>
          </a:stretch>
        </p:blipFill>
        <p:spPr>
          <a:xfrm>
            <a:off x="6795399" y="2552967"/>
            <a:ext cx="3755541" cy="2816656"/>
          </a:xfrm>
          <a:ln>
            <a:solidFill>
              <a:schemeClr val="accent1"/>
            </a:solidFill>
          </a:ln>
          <a:effectLst>
            <a:glow rad="101600">
              <a:schemeClr val="accent2">
                <a:satMod val="175000"/>
                <a:alpha val="40000"/>
              </a:schemeClr>
            </a:glow>
          </a:effectLst>
        </p:spPr>
      </p:pic>
      <p:pic>
        <p:nvPicPr>
          <p:cNvPr id="10" name="Content Placeholder 9"/>
          <p:cNvPicPr>
            <a:picLocks noGrp="1" noChangeAspect="1"/>
          </p:cNvPicPr>
          <p:nvPr>
            <p:ph sz="half" idx="2"/>
          </p:nvPr>
        </p:nvPicPr>
        <p:blipFill>
          <a:blip r:embed="rId6" cstate="print">
            <a:extLst>
              <a:ext uri="{28A0092B-C50C-407E-A947-70E740481C1C}">
                <a14:useLocalDpi xmlns:a14="http://schemas.microsoft.com/office/drawing/2010/main" val="0"/>
              </a:ext>
            </a:extLst>
          </a:blip>
          <a:stretch>
            <a:fillRect/>
          </a:stretch>
        </p:blipFill>
        <p:spPr>
          <a:xfrm>
            <a:off x="1038241" y="2571335"/>
            <a:ext cx="4589441" cy="2798288"/>
          </a:xfrm>
          <a:ln>
            <a:solidFill>
              <a:schemeClr val="accent1"/>
            </a:solidFill>
          </a:ln>
          <a:effectLst>
            <a:glow rad="101600">
              <a:schemeClr val="accent2">
                <a:satMod val="175000"/>
                <a:alpha val="40000"/>
              </a:schemeClr>
            </a:glow>
          </a:effectLst>
        </p:spPr>
      </p:pic>
      <p:sp>
        <p:nvSpPr>
          <p:cNvPr id="9" name="TextBox 8"/>
          <p:cNvSpPr txBox="1"/>
          <p:nvPr/>
        </p:nvSpPr>
        <p:spPr>
          <a:xfrm>
            <a:off x="6604986" y="5511524"/>
            <a:ext cx="5388746" cy="646331"/>
          </a:xfrm>
          <a:prstGeom prst="rect">
            <a:avLst/>
          </a:prstGeom>
          <a:noFill/>
        </p:spPr>
        <p:txBody>
          <a:bodyPr wrap="square" rtlCol="0">
            <a:spAutoFit/>
          </a:bodyPr>
          <a:lstStyle/>
          <a:p>
            <a:r>
              <a:rPr lang="en-US" dirty="0"/>
              <a:t>Lisa Gomes - Youth &amp; Young Adult Ministries - collaborate with us in service to Bishop Larry Silva.</a:t>
            </a:r>
          </a:p>
        </p:txBody>
      </p:sp>
      <p:sp>
        <p:nvSpPr>
          <p:cNvPr id="11" name="TextBox 10"/>
          <p:cNvSpPr txBox="1"/>
          <p:nvPr/>
        </p:nvSpPr>
        <p:spPr>
          <a:xfrm>
            <a:off x="861134" y="5387991"/>
            <a:ext cx="5388746" cy="923330"/>
          </a:xfrm>
          <a:prstGeom prst="rect">
            <a:avLst/>
          </a:prstGeom>
          <a:noFill/>
        </p:spPr>
        <p:txBody>
          <a:bodyPr wrap="square" rtlCol="0">
            <a:spAutoFit/>
          </a:bodyPr>
          <a:lstStyle/>
          <a:p>
            <a:r>
              <a:rPr lang="en-US" dirty="0"/>
              <a:t>(from left)Dcn. Modesto Cordero and Jayne collaborate with school and parish catechists Glenn, Tammy, and Bernadette to produce a video on the sacraments.</a:t>
            </a:r>
          </a:p>
        </p:txBody>
      </p:sp>
      <p:pic>
        <p:nvPicPr>
          <p:cNvPr id="6" name="tmp2DBD">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73.9954"/>
                </p14:media>
              </p:ext>
              <p:ext uri="{42D2F446-02D8-4167-A562-619A0277C38B}">
                <p15:isNarration xmlns:p15="http://schemas.microsoft.com/office/powerpoint/2012/main" val="1"/>
              </p:ext>
            </p:extLst>
          </p:nvPr>
        </p:nvPicPr>
        <p:blipFill>
          <a:blip r:embed="rId7"/>
          <a:stretch>
            <a:fillRect/>
          </a:stretch>
        </p:blipFill>
        <p:spPr>
          <a:xfrm>
            <a:off x="11861800" y="101600"/>
            <a:ext cx="228600" cy="228600"/>
          </a:xfrm>
          <a:prstGeom prst="rect">
            <a:avLst/>
          </a:prstGeom>
        </p:spPr>
      </p:pic>
    </p:spTree>
    <p:extLst>
      <p:ext uri="{BB962C8B-B14F-4D97-AF65-F5344CB8AC3E}">
        <p14:creationId xmlns:p14="http://schemas.microsoft.com/office/powerpoint/2010/main" val="1030805089"/>
      </p:ext>
    </p:extLst>
  </p:cSld>
  <p:clrMapOvr>
    <a:masterClrMapping/>
  </p:clrMapOvr>
  <mc:AlternateContent xmlns:mc="http://schemas.openxmlformats.org/markup-compatibility/2006" xmlns:p14="http://schemas.microsoft.com/office/powerpoint/2010/main">
    <mc:Choice Requires="p14">
      <p:transition spd="med" p14:dur="700" advClick="0" advTm="108000">
        <p:fade/>
      </p:transition>
    </mc:Choice>
    <mc:Fallback xmlns="">
      <p:transition spd="med" advClick="0" advTm="10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a:t>And behold, I am with you always, until the end of the age." </a:t>
            </a:r>
            <a:r>
              <a:rPr lang="en-US" sz="3600" dirty="0"/>
              <a:t>(Mt 28:19-20)</a:t>
            </a:r>
            <a:br>
              <a:rPr lang="en-US" sz="2400" dirty="0"/>
            </a:br>
            <a:endParaRPr lang="en-US" sz="2400" dirty="0"/>
          </a:p>
        </p:txBody>
      </p:sp>
      <p:sp>
        <p:nvSpPr>
          <p:cNvPr id="4" name="TextBox 3"/>
          <p:cNvSpPr txBox="1"/>
          <p:nvPr/>
        </p:nvSpPr>
        <p:spPr>
          <a:xfrm>
            <a:off x="2062716" y="5933781"/>
            <a:ext cx="8066567" cy="369332"/>
          </a:xfrm>
          <a:prstGeom prst="rect">
            <a:avLst/>
          </a:prstGeom>
          <a:noFill/>
        </p:spPr>
        <p:txBody>
          <a:bodyPr wrap="square" rtlCol="0">
            <a:spAutoFit/>
          </a:bodyPr>
          <a:lstStyle/>
          <a:p>
            <a:pPr algn="ctr"/>
            <a:r>
              <a:rPr lang="en-US" dirty="0"/>
              <a:t>Catechetical Sunday 2020  “I received from the Lord what I also handed on to you.”</a:t>
            </a:r>
          </a:p>
        </p:txBody>
      </p:sp>
      <p:sp>
        <p:nvSpPr>
          <p:cNvPr id="6" name="Content Placeholder 5"/>
          <p:cNvSpPr>
            <a:spLocks noGrp="1"/>
          </p:cNvSpPr>
          <p:nvPr>
            <p:ph idx="1"/>
          </p:nvPr>
        </p:nvSpPr>
        <p:spPr/>
        <p:txBody>
          <a:bodyPr/>
          <a:lstStyle/>
          <a:p>
            <a:r>
              <a:rPr lang="en-US" dirty="0"/>
              <a:t>opportunities for cross-articulation; </a:t>
            </a:r>
          </a:p>
          <a:p>
            <a:r>
              <a:rPr lang="en-US" dirty="0"/>
              <a:t>presentations or coffee talks with leaders of various parish ministries;</a:t>
            </a:r>
          </a:p>
          <a:p>
            <a:r>
              <a:rPr lang="en-US" dirty="0"/>
              <a:t>acts of community service include opportunities for engagement;</a:t>
            </a:r>
          </a:p>
        </p:txBody>
      </p:sp>
      <p:pic>
        <p:nvPicPr>
          <p:cNvPr id="14" name="tmpF0B0">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40.9092"/>
                </p14:media>
              </p:ext>
              <p:ext uri="{42D2F446-02D8-4167-A562-619A0277C38B}">
                <p15:isNarration xmlns:p15="http://schemas.microsoft.com/office/powerpoint/2012/main" val="1"/>
              </p:ext>
            </p:extLst>
          </p:nvPr>
        </p:nvPicPr>
        <p:blipFill>
          <a:blip r:embed="rId5"/>
          <a:stretch>
            <a:fillRect/>
          </a:stretch>
        </p:blipFill>
        <p:spPr>
          <a:xfrm>
            <a:off x="11861800" y="101600"/>
            <a:ext cx="228600" cy="228600"/>
          </a:xfrm>
          <a:prstGeom prst="rect">
            <a:avLst/>
          </a:prstGeom>
        </p:spPr>
      </p:pic>
    </p:spTree>
    <p:extLst>
      <p:ext uri="{BB962C8B-B14F-4D97-AF65-F5344CB8AC3E}">
        <p14:creationId xmlns:p14="http://schemas.microsoft.com/office/powerpoint/2010/main" val="948335455"/>
      </p:ext>
    </p:extLst>
  </p:cSld>
  <p:clrMapOvr>
    <a:masterClrMapping/>
  </p:clrMapOvr>
  <mc:AlternateContent xmlns:mc="http://schemas.openxmlformats.org/markup-compatibility/2006" xmlns:p14="http://schemas.microsoft.com/office/powerpoint/2010/main">
    <mc:Choice Requires="p14">
      <p:transition spd="med" p14:dur="700" advClick="0" advTm="62700">
        <p:fade/>
      </p:transition>
    </mc:Choice>
    <mc:Fallback xmlns="">
      <p:transition spd="med" advClick="0" advTm="627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…inviting catechists and the families we serve to share their stories of faith through their cultural lens.</a:t>
            </a:r>
            <a:br>
              <a:rPr lang="en-US" dirty="0"/>
            </a:br>
            <a:endParaRPr lang="en-US" dirty="0"/>
          </a:p>
        </p:txBody>
      </p:sp>
      <p:pic>
        <p:nvPicPr>
          <p:cNvPr id="6" name="tmp734D">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46.3809"/>
                </p14:media>
              </p:ext>
              <p:ext uri="{42D2F446-02D8-4167-A562-619A0277C38B}">
                <p15:isNarration xmlns:p15="http://schemas.microsoft.com/office/powerpoint/2012/main" val="1"/>
              </p:ext>
            </p:extLst>
          </p:nvPr>
        </p:nvPicPr>
        <p:blipFill>
          <a:blip r:embed="rId5"/>
          <a:stretch>
            <a:fillRect/>
          </a:stretch>
        </p:blipFill>
        <p:spPr>
          <a:xfrm>
            <a:off x="11861800" y="121920"/>
            <a:ext cx="228600" cy="228600"/>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21584" y="2493582"/>
            <a:ext cx="4596069" cy="3445561"/>
          </a:xfrm>
          <a:prstGeom prst="rect">
            <a:avLst/>
          </a:prstGeom>
          <a:ln>
            <a:solidFill>
              <a:schemeClr val="accent1"/>
            </a:solidFill>
          </a:ln>
          <a:effectLst>
            <a:glow rad="228600">
              <a:schemeClr val="accent5">
                <a:satMod val="175000"/>
                <a:alpha val="40000"/>
              </a:schemeClr>
            </a:glow>
          </a:effectLst>
        </p:spPr>
      </p:pic>
      <p:sp>
        <p:nvSpPr>
          <p:cNvPr id="8" name="TextBox 7"/>
          <p:cNvSpPr txBox="1"/>
          <p:nvPr/>
        </p:nvSpPr>
        <p:spPr>
          <a:xfrm>
            <a:off x="3721584" y="6025431"/>
            <a:ext cx="4815840" cy="369332"/>
          </a:xfrm>
          <a:prstGeom prst="rect">
            <a:avLst/>
          </a:prstGeom>
          <a:noFill/>
        </p:spPr>
        <p:txBody>
          <a:bodyPr wrap="square" rtlCol="0">
            <a:spAutoFit/>
          </a:bodyPr>
          <a:lstStyle/>
          <a:p>
            <a:r>
              <a:rPr lang="en-US" dirty="0"/>
              <a:t>Mariah Waimea Carter and her brother Ignatius.</a:t>
            </a:r>
          </a:p>
        </p:txBody>
      </p:sp>
    </p:spTree>
    <p:extLst>
      <p:ext uri="{BB962C8B-B14F-4D97-AF65-F5344CB8AC3E}">
        <p14:creationId xmlns:p14="http://schemas.microsoft.com/office/powerpoint/2010/main" val="530739108"/>
      </p:ext>
    </p:extLst>
  </p:cSld>
  <p:clrMapOvr>
    <a:masterClrMapping/>
  </p:clrMapOvr>
  <mc:AlternateContent xmlns:mc="http://schemas.openxmlformats.org/markup-compatibility/2006" xmlns:p14="http://schemas.microsoft.com/office/powerpoint/2010/main">
    <mc:Choice Requires="p14">
      <p:transition spd="med" p14:dur="700" advClick="0" advTm="144000">
        <p:fade/>
      </p:transition>
    </mc:Choice>
    <mc:Fallback xmlns="">
      <p:transition spd="med" advClick="0" advTm="14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7388C-54E2-4515-BDD7-5FB41B27F90D}"/>
              </a:ext>
            </a:extLst>
          </p:cNvPr>
          <p:cNvSpPr>
            <a:spLocks noGrp="1"/>
          </p:cNvSpPr>
          <p:nvPr>
            <p:ph type="title"/>
          </p:nvPr>
        </p:nvSpPr>
        <p:spPr>
          <a:xfrm>
            <a:off x="955041" y="3874348"/>
            <a:ext cx="4348480" cy="1371600"/>
          </a:xfrm>
        </p:spPr>
        <p:txBody>
          <a:bodyPr>
            <a:normAutofit fontScale="90000"/>
          </a:bodyPr>
          <a:lstStyle/>
          <a:p>
            <a:r>
              <a:rPr lang="en-US" dirty="0"/>
              <a:t>Mariah Waimea Carter offers an </a:t>
            </a:r>
            <a:r>
              <a:rPr lang="en-US" i="1" dirty="0" err="1"/>
              <a:t>oli</a:t>
            </a:r>
            <a:r>
              <a:rPr lang="en-US" dirty="0"/>
              <a:t> (chant) at the Pro-Life Rally in Washington, D.C.  Her brother Augustine blows the </a:t>
            </a:r>
            <a:r>
              <a:rPr lang="en-US" i="1" dirty="0" err="1"/>
              <a:t>pū</a:t>
            </a:r>
            <a:r>
              <a:rPr lang="en-US" dirty="0"/>
              <a:t> (conch), calling attention to the importance of her message.</a:t>
            </a:r>
          </a:p>
        </p:txBody>
      </p:sp>
      <p:pic>
        <p:nvPicPr>
          <p:cNvPr id="4" name="Oli_Carter">
            <a:hlinkClick r:id="" action="ppaction://media"/>
            <a:extLst>
              <a:ext uri="{FF2B5EF4-FFF2-40B4-BE49-F238E27FC236}">
                <a16:creationId xmlns:a16="http://schemas.microsoft.com/office/drawing/2014/main" id="{085B27CD-484C-4A0E-BC1D-63A85341379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707063" y="982663"/>
            <a:ext cx="4892675" cy="4892675"/>
          </a:xfrm>
          <a:prstGeom prst="rect">
            <a:avLst/>
          </a:prstGeom>
        </p:spPr>
      </p:pic>
    </p:spTree>
    <p:extLst>
      <p:ext uri="{BB962C8B-B14F-4D97-AF65-F5344CB8AC3E}">
        <p14:creationId xmlns:p14="http://schemas.microsoft.com/office/powerpoint/2010/main" val="659023765"/>
      </p:ext>
    </p:extLst>
  </p:cSld>
  <p:clrMapOvr>
    <a:masterClrMapping/>
  </p:clrMapOvr>
  <mc:AlternateContent xmlns:mc="http://schemas.openxmlformats.org/markup-compatibility/2006" xmlns:p14="http://schemas.microsoft.com/office/powerpoint/2010/main">
    <mc:Choice Requires="p14">
      <p:transition spd="med" p14:dur="700" advClick="0" advTm="42620">
        <p:fade/>
      </p:transition>
    </mc:Choice>
    <mc:Fallback xmlns="">
      <p:transition spd="med" advClick="0" advTm="426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7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after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59138" y="4271828"/>
            <a:ext cx="3718455" cy="1371600"/>
          </a:xfrm>
        </p:spPr>
        <p:txBody>
          <a:bodyPr>
            <a:normAutofit fontScale="90000"/>
          </a:bodyPr>
          <a:lstStyle/>
          <a:p>
            <a:r>
              <a:rPr lang="en-US" dirty="0"/>
              <a:t>While our ministry calls us to serve in a particular way, we cannot, nor were we meant to minister in silos.  Jesus’ promise of accompaniment animates the whole Christian community.  We grow in our role as catechists and in faith together – as one body, one spirit in Christ. </a:t>
            </a:r>
            <a:r>
              <a:rPr lang="en-US" b="1" dirty="0"/>
              <a:t>Identify opportunities to collaborate across ministries and cultures.  </a:t>
            </a:r>
            <a:br>
              <a:rPr lang="en-US" b="1" dirty="0"/>
            </a:br>
            <a:endParaRPr lang="en-US" b="1" dirty="0"/>
          </a:p>
        </p:txBody>
      </p:sp>
      <p:sp>
        <p:nvSpPr>
          <p:cNvPr id="9" name="Rectangle 8"/>
          <p:cNvSpPr/>
          <p:nvPr/>
        </p:nvSpPr>
        <p:spPr>
          <a:xfrm>
            <a:off x="1526532" y="2137995"/>
            <a:ext cx="3213060"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Reflection</a:t>
            </a:r>
          </a:p>
        </p:txBody>
      </p:sp>
      <p:pic>
        <p:nvPicPr>
          <p:cNvPr id="3" name="Audio 2">
            <a:hlinkClick r:id="" action="ppaction://media"/>
            <a:extLst>
              <a:ext uri="{FF2B5EF4-FFF2-40B4-BE49-F238E27FC236}">
                <a16:creationId xmlns:a16="http://schemas.microsoft.com/office/drawing/2014/main" id="{29C9CE74-BA2C-491E-9B8C-59DFCEA9D33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90713301"/>
      </p:ext>
    </p:extLst>
  </p:cSld>
  <p:clrMapOvr>
    <a:masterClrMapping/>
  </p:clrMapOvr>
  <mc:AlternateContent xmlns:mc="http://schemas.openxmlformats.org/markup-compatibility/2006" xmlns:p14="http://schemas.microsoft.com/office/powerpoint/2010/main">
    <mc:Choice Requires="p14">
      <p:transition spd="med" p14:dur="700" advClick="0" advTm="37000">
        <p:fade/>
      </p:transition>
    </mc:Choice>
    <mc:Fallback xmlns="">
      <p:transition spd="med" advClick="0" advTm="3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08038|recordLength=108111|start=0|end=108038|audioFormat={00001610-0000-0010-8000-00AA00389B71}|audioRate=44100|muted=false|volume=0.8|fadeIn=0|fadeOut=0|videoFormat={34363248-0000-0010-8000-00AA00389B71}|videoRate=15|videoWidth=256|videoHeight=256"/>
</p:tagLst>
</file>

<file path=ppt/tags/tag2.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62769|recordLength=62809|start=0|end=62769|audioFormat={00001610-0000-0010-8000-00AA00389B71}|audioRate=44100|muted=false|volume=0.8|fadeIn=0|fadeOut=0|videoFormat={34363248-0000-0010-8000-00AA00389B71}|videoRate=15|videoWidth=256|videoHeight=256"/>
</p:tagLst>
</file>

<file path=ppt/tags/tag3.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44846|recordLength=144892|start=0|end=144846|audioFormat={00001610-0000-0010-8000-00AA00389B71}|audioRate=44100|muted=false|volume=0.8|fadeIn=0|fadeOut=0|videoFormat={34363248-0000-0010-8000-00AA00389B71}|videoRate=15|videoWidth=256|videoHeight=256"/>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D9B247"/>
      </a:accent1>
      <a:accent2>
        <a:srgbClr val="CC702D"/>
      </a:accent2>
      <a:accent3>
        <a:srgbClr val="B53A31"/>
      </a:accent3>
      <a:accent4>
        <a:srgbClr val="815F56"/>
      </a:accent4>
      <a:accent5>
        <a:srgbClr val="AE9E7C"/>
      </a:accent5>
      <a:accent6>
        <a:srgbClr val="7B8865"/>
      </a:accent6>
      <a:hlink>
        <a:srgbClr val="BB7826"/>
      </a:hlink>
      <a:folHlink>
        <a:srgbClr val="CF9C5F"/>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E4E49EB0-FB00-41F5-9359-4843D783A23D}"/>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48FC989CAA87340A074B50B56EC6D96" ma:contentTypeVersion="13" ma:contentTypeDescription="Create a new document." ma:contentTypeScope="" ma:versionID="6dec8d6b6dc541d6afaec44db6c83985">
  <xsd:schema xmlns:xsd="http://www.w3.org/2001/XMLSchema" xmlns:xs="http://www.w3.org/2001/XMLSchema" xmlns:p="http://schemas.microsoft.com/office/2006/metadata/properties" xmlns:ns3="b95aed5d-f12b-4996-8f90-60a748ca5e82" xmlns:ns4="8a5e83c7-cac3-4d1d-bcdd-e68ec4b614ba" targetNamespace="http://schemas.microsoft.com/office/2006/metadata/properties" ma:root="true" ma:fieldsID="14063173e8bcb1de1e7530eee95c5b5a" ns3:_="" ns4:_="">
    <xsd:import namespace="b95aed5d-f12b-4996-8f90-60a748ca5e82"/>
    <xsd:import namespace="8a5e83c7-cac3-4d1d-bcdd-e68ec4b614ba"/>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95aed5d-f12b-4996-8f90-60a748ca5e8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a5e83c7-cac3-4d1d-bcdd-e68ec4b614b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68D2B95-0377-4331-8E55-0C8254DB10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95aed5d-f12b-4996-8f90-60a748ca5e82"/>
    <ds:schemaRef ds:uri="8a5e83c7-cac3-4d1d-bcdd-e68ec4b614b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12D17B8-1C74-4E1A-95D4-6947F89E5E39}">
  <ds:schemaRefs>
    <ds:schemaRef ds:uri="http://schemas.microsoft.com/sharepoint/v3/contenttype/forms"/>
  </ds:schemaRefs>
</ds:datastoreItem>
</file>

<file path=customXml/itemProps3.xml><?xml version="1.0" encoding="utf-8"?>
<ds:datastoreItem xmlns:ds="http://schemas.openxmlformats.org/officeDocument/2006/customXml" ds:itemID="{58926A1A-61E8-47F3-82B7-F715242226BF}">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Organic</Template>
  <TotalTime>564</TotalTime>
  <Words>307</Words>
  <Application>Microsoft Office PowerPoint</Application>
  <PresentationFormat>Widescreen</PresentationFormat>
  <Paragraphs>13</Paragraphs>
  <Slides>5</Slides>
  <Notes>0</Notes>
  <HiddenSlides>0</HiddenSlides>
  <MMClips>5</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vt:i4>
      </vt:variant>
    </vt:vector>
  </HeadingPairs>
  <TitlesOfParts>
    <vt:vector size="8" baseType="lpstr">
      <vt:lpstr>Arial</vt:lpstr>
      <vt:lpstr>Garamond</vt:lpstr>
      <vt:lpstr>Organic</vt:lpstr>
      <vt:lpstr>"Go, therefore, and make disciples of all nations, baptizing them in the name of the Father, and of the Son, and of the holy Spirit, teaching them to observe all that I have commanded you. And behold, I am with you always, until the end of the age." (Mt 28:19-20)</vt:lpstr>
      <vt:lpstr>And behold, I am with you always, until the end of the age." (Mt 28:19-20) </vt:lpstr>
      <vt:lpstr>…inviting catechists and the families we serve to share their stories of faith through their cultural lens. </vt:lpstr>
      <vt:lpstr>Mariah Waimea Carter offers an oli (chant) at the Pro-Life Rally in Washington, D.C.  Her brother Augustine blows the pū (conch), calling attention to the importance of her message.</vt:lpstr>
      <vt:lpstr>While our ministry calls us to serve in a particular way, we cannot, nor were we meant to minister in silos.  Jesus’ promise of accompaniment animates the whole Christian community.  We grow in our role as catechists and in faith together – as one body, one spirit in Christ. Identify opportunities to collaborate across ministries and cultures.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 therefore, and make disciples of all nations, baptizing them in the name of the Father, and of the Son, and of the holy Spirit, teaching them to observe all that I have commanded you. And behold, I am with you always, until the end of the age." (Mt 28:19-20)</dc:title>
  <dc:creator>Mondoy, Jayne</dc:creator>
  <cp:lastModifiedBy>Marilyn Santos</cp:lastModifiedBy>
  <cp:revision>50</cp:revision>
  <dcterms:created xsi:type="dcterms:W3CDTF">2020-06-06T21:50:19Z</dcterms:created>
  <dcterms:modified xsi:type="dcterms:W3CDTF">2020-09-17T17:27:49Z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0x010100248FC989CAA87340A074B50B56EC6D96</vt:lpwstr>
  </property>
</Properties>
</file>